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4" r:id="rId4"/>
    <p:sldId id="258" r:id="rId5"/>
    <p:sldId id="275" r:id="rId6"/>
    <p:sldId id="276" r:id="rId7"/>
    <p:sldId id="310" r:id="rId8"/>
    <p:sldId id="311" r:id="rId9"/>
    <p:sldId id="278" r:id="rId10"/>
    <p:sldId id="279" r:id="rId11"/>
    <p:sldId id="31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1373" autoAdjust="0"/>
  </p:normalViewPr>
  <p:slideViewPr>
    <p:cSldViewPr>
      <p:cViewPr>
        <p:scale>
          <a:sx n="77" d="100"/>
          <a:sy n="77" d="100"/>
        </p:scale>
        <p:origin x="-11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490" cy="457045"/>
          </a:xfrm>
          <a:prstGeom prst="rect">
            <a:avLst/>
          </a:prstGeom>
        </p:spPr>
        <p:txBody>
          <a:bodyPr vert="horz" lIns="92130" tIns="46066" rIns="92130" bIns="460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960" y="1"/>
            <a:ext cx="2971490" cy="457045"/>
          </a:xfrm>
          <a:prstGeom prst="rect">
            <a:avLst/>
          </a:prstGeom>
        </p:spPr>
        <p:txBody>
          <a:bodyPr vert="horz" lIns="92130" tIns="46066" rIns="92130" bIns="460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751490-5030-46C4-9149-16937EE72AF6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0" tIns="46066" rIns="92130" bIns="4606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90" y="4342699"/>
            <a:ext cx="5487021" cy="4114956"/>
          </a:xfrm>
          <a:prstGeom prst="rect">
            <a:avLst/>
          </a:prstGeom>
        </p:spPr>
        <p:txBody>
          <a:bodyPr vert="horz" lIns="92130" tIns="46066" rIns="92130" bIns="4606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397"/>
            <a:ext cx="2971490" cy="457045"/>
          </a:xfrm>
          <a:prstGeom prst="rect">
            <a:avLst/>
          </a:prstGeom>
        </p:spPr>
        <p:txBody>
          <a:bodyPr vert="horz" lIns="92130" tIns="46066" rIns="92130" bIns="460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960" y="8685397"/>
            <a:ext cx="2971490" cy="457045"/>
          </a:xfrm>
          <a:prstGeom prst="rect">
            <a:avLst/>
          </a:prstGeom>
        </p:spPr>
        <p:txBody>
          <a:bodyPr vert="horz" lIns="92130" tIns="46066" rIns="92130" bIns="460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2005FE-4E06-4388-8683-325FEF31C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5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8E12D-E971-489D-AAA2-08B23CED1AA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8E12D-E971-489D-AAA2-08B23CED1AA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8E12D-E971-489D-AAA2-08B23CED1AA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7E25D-880B-4612-B792-C53B5FBA3254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C887-2DB1-4097-9A18-DCA1E2E08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F2FC-FE8B-43D4-83B7-45B8338DF571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12DA-9AD0-45A3-A638-8D2BB9619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CC07-B4FA-4C75-8017-314F64709A22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0CD1-4F34-46DF-A049-DC125AA2C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4268-2A52-42E2-9876-D0785741ABB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A4BA8-02B8-49C3-91F9-AFD0CC80AB80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B565-24C2-40A6-991B-AB33E2C88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403D-9EB3-4C34-A7A4-F0074BCF7D25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91D6D-205B-427D-A4C9-1EEEECD6A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844A1-0A46-4D52-BF5A-CC0EEE542964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2560-317C-4A58-82C9-D94135322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F11B-D630-435C-8588-BF2E2154B77B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FA1B-583E-49BF-B2C7-27E35CE71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7159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0B5A1-0974-4915-9A7C-772211D04AFE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F402-966A-4C3F-BE87-6CA9DDBEF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5AA2D-4284-4E4A-8E7A-3C517062B79E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40D1C-C0DE-4D18-A6E6-8DD62097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68C88-3FDB-47A2-8135-63B99846BAE3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0DD43-D8FE-46AA-AB91-594CFDE4F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106A-FB61-4683-A9EA-C86FCE2819BA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5F98-0452-4BF1-87BD-66952E342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op-cor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57800" y="3562350"/>
            <a:ext cx="3886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top-corne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3886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057400" y="6248400"/>
            <a:ext cx="5029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C0000"/>
                </a:solidFill>
                <a:latin typeface="+mn-lt"/>
                <a:cs typeface="+mn-cs"/>
              </a:rPr>
              <a:t>“ONE TEAM, ONE FIGHT!”</a:t>
            </a:r>
          </a:p>
        </p:txBody>
      </p:sp>
      <p:pic>
        <p:nvPicPr>
          <p:cNvPr id="1030" name="Picture 17" descr="Fires Center of Excellence (FCoE) 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52400"/>
            <a:ext cx="1252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98438"/>
            <a:ext cx="9144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800401-3C03-46FB-B5B1-8D5FA5F5A521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243D1E-AD54-4654-98B9-8EE627C04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6" name="Picture 13" descr="1-30FA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800" y="228600"/>
            <a:ext cx="838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3886200"/>
            <a:ext cx="7772400" cy="1981200"/>
          </a:xfrm>
        </p:spPr>
        <p:txBody>
          <a:bodyPr/>
          <a:lstStyle/>
          <a:p>
            <a:pPr algn="l"/>
            <a:r>
              <a:rPr lang="en-US" sz="2800" dirty="0" smtClean="0">
                <a:cs typeface="Arial" pitchFamily="34" charset="0"/>
                <a:sym typeface="Wingdings"/>
              </a:rPr>
              <a:t>•</a:t>
            </a:r>
            <a:r>
              <a:rPr lang="en-US" sz="2800" dirty="0" smtClean="0">
                <a:cs typeface="Arial" pitchFamily="34" charset="0"/>
              </a:rPr>
              <a:t>  </a:t>
            </a:r>
            <a:r>
              <a:rPr lang="en-US" sz="4000" b="1" dirty="0" smtClean="0"/>
              <a:t>FIRE COMMANDS</a:t>
            </a:r>
            <a:endParaRPr lang="en-US" sz="4000" dirty="0" smtClean="0">
              <a:cs typeface="Arial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19200" y="152400"/>
            <a:ext cx="4953000" cy="990600"/>
          </a:xfrm>
        </p:spPr>
        <p:txBody>
          <a:bodyPr>
            <a:normAutofit fontScale="47500" lnSpcReduction="20000"/>
          </a:bodyPr>
          <a:lstStyle/>
          <a:p>
            <a:pPr algn="l"/>
            <a:endParaRPr lang="en-AU" dirty="0" smtClean="0"/>
          </a:p>
          <a:p>
            <a:pPr algn="l"/>
            <a:endParaRPr lang="en-AU" dirty="0" smtClean="0"/>
          </a:p>
          <a:p>
            <a:pPr lvl="0" algn="l"/>
            <a:r>
              <a:rPr lang="en-US" sz="5100" dirty="0" smtClean="0"/>
              <a:t>MAJ. WATCHARA   MUMAN</a:t>
            </a:r>
          </a:p>
          <a:p>
            <a:pPr algn="l"/>
            <a:endParaRPr lang="en-AU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9200" y="11430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ea typeface="+mj-ea"/>
                <a:cs typeface="Tahoma" pitchFamily="34" charset="0"/>
              </a:rPr>
              <a:t>UNCLASSIFIED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ea typeface="+mj-ea"/>
                <a:cs typeface="Tahoma" pitchFamily="34" charset="0"/>
              </a:rPr>
              <a:t>June</a:t>
            </a:r>
            <a:endParaRPr kumimoji="0" lang="en-US" sz="3200" b="1" i="0" u="none" strike="noStrike" kern="1200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2015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1" name="รูปภาพ 10" descr="G:\โล้โก้ กศ. ๐๑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172" y="18288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รร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683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Fire Commands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334000"/>
          </a:xfrm>
        </p:spPr>
        <p:txBody>
          <a:bodyPr/>
          <a:lstStyle/>
          <a:p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มาตรฐานคำสั่งยิง</a:t>
            </a:r>
            <a:r>
              <a:rPr lang="en-US" b="1" u="sng" dirty="0" smtClean="0"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1. ปืนที่จะยิง/วิธียิง      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: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หมู่ 3 , 1 นัด</a:t>
            </a:r>
          </a:p>
          <a:p>
            <a:pPr>
              <a:spcBef>
                <a:spcPct val="50000"/>
              </a:spcBef>
            </a:pP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2. กระสุน		      	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ระเบิด</a:t>
            </a:r>
          </a:p>
          <a:p>
            <a:pPr>
              <a:spcBef>
                <a:spcPct val="50000"/>
              </a:spcBef>
            </a:pP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3. งวดงานกระสุน	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: 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งวด ก.(</a:t>
            </a:r>
            <a:r>
              <a:rPr lang="th-TH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กข.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4. ชนวน/เวลาชนวน 	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ไว</a:t>
            </a:r>
          </a:p>
          <a:p>
            <a:pPr>
              <a:spcBef>
                <a:spcPct val="50000"/>
              </a:spcBef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“ ภารกิจยิง,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ร้อย.ปย.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บจ.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4, มุมทิศ 2870 มุมยิง  387 , 2 นัด  ในการยิงหาผล ”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ct val="50000"/>
              </a:spcBef>
              <a:buNone/>
            </a:pPr>
            <a:endParaRPr lang="th-TH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ร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90600" cy="104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fond couv.jpg                                                  00020A57Macintosh HD                   B61B76F1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172"/>
          <a:stretch>
            <a:fillRect/>
          </a:stretch>
        </p:blipFill>
        <p:spPr bwMode="auto">
          <a:xfrm>
            <a:off x="1600200" y="1219200"/>
            <a:ext cx="6033534" cy="4525963"/>
          </a:xfrm>
          <a:prstGeom prst="rect">
            <a:avLst/>
          </a:prstGeom>
          <a:noFill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524000" y="1981200"/>
            <a:ext cx="632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n-GB" sz="5400" b="1" dirty="0">
                <a:solidFill>
                  <a:schemeClr val="tx2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  <a:cs typeface="TH Kodchasal" pitchFamily="2" charset="-34"/>
              </a:rPr>
              <a:t>Your Questions?</a:t>
            </a:r>
            <a:endParaRPr lang="en-US" sz="5400" b="1" dirty="0">
              <a:solidFill>
                <a:schemeClr val="tx2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Comic Sans MS" pitchFamily="66" charset="0"/>
              <a:cs typeface="TH Kodchasal" pitchFamily="2" charset="-34"/>
            </a:endParaRPr>
          </a:p>
        </p:txBody>
      </p:sp>
      <p:pic>
        <p:nvPicPr>
          <p:cNvPr id="6" name="Picture 2" descr="รร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90600" cy="104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คำสั่งยิง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(Fire Commands)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กล่าวนำ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ใช้เพื่อส่งหลักฐานที่จำเป็นทั้งหมดที่จะให้หมู่ปืนต่างๆ เริ่มการยิง ปฏิบัติการยิงต่อไปและหยุดยิง </a:t>
            </a:r>
          </a:p>
          <a:p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คำสั่งยิงเริ่มแรก,คำสั่งยิงขั้นต่อไป</a:t>
            </a:r>
          </a:p>
          <a:p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คำสั่งยิงเริ่มแรก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มีองค์ประกอบที่จำเป็น เพื่อตั้งปืนให้ตรงไปยังทิศทางยิง เพื่อบรรจุกระสุน และเพื่อทำการยิง</a:t>
            </a:r>
          </a:p>
          <a:p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คำสั่งยิงขั้นต่อไป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มีเฉพาะองค์ประกอบที่เปลี่ยนแปลงไปเท่านั้น </a:t>
            </a:r>
            <a:r>
              <a:rPr lang="th-TH" sz="28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ยกเว้นมุมยิงซึ่งจะต้องสั่งเสมอ</a:t>
            </a:r>
            <a:endParaRPr lang="en-US" sz="2800" b="1" u="sng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รร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683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198438"/>
            <a:ext cx="9144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3600" dirty="0" smtClean="0"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1752600"/>
            <a:ext cx="84582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รร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5066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350838"/>
            <a:ext cx="9144000" cy="715962"/>
          </a:xfrm>
        </p:spPr>
        <p:txBody>
          <a:bodyPr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Fire Commands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346948" cy="3960440"/>
          </a:xfrm>
          <a:prstGeom prst="rect">
            <a:avLst/>
          </a:prstGeom>
          <a:noFill/>
        </p:spPr>
      </p:pic>
      <p:sp>
        <p:nvSpPr>
          <p:cNvPr id="13" name="Text Box 1046"/>
          <p:cNvSpPr txBox="1">
            <a:spLocks noChangeArrowheads="1"/>
          </p:cNvSpPr>
          <p:nvPr/>
        </p:nvSpPr>
        <p:spPr bwMode="auto">
          <a:xfrm>
            <a:off x="5181600" y="38100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ผตน.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(ส่งคำขอยิง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 Box 1046"/>
          <p:cNvSpPr txBox="1">
            <a:spLocks noChangeArrowheads="1"/>
          </p:cNvSpPr>
          <p:nvPr/>
        </p:nvSpPr>
        <p:spPr bwMode="auto">
          <a:xfrm>
            <a:off x="7391400" y="22860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 Box 1046"/>
          <p:cNvSpPr txBox="1">
            <a:spLocks noChangeArrowheads="1"/>
          </p:cNvSpPr>
          <p:nvPr/>
        </p:nvSpPr>
        <p:spPr bwMode="auto">
          <a:xfrm>
            <a:off x="152400" y="24384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ศอย.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(แปลงคำขอยิง</a:t>
            </a:r>
            <a:r>
              <a:rPr lang="th-TH" sz="2800" b="1" dirty="0" smtClean="0">
                <a:solidFill>
                  <a:srgbClr val="FF0000"/>
                </a:solidFill>
                <a:latin typeface="Rockwell Extra Bold"/>
                <a:cs typeface="TH SarabunPSK" pitchFamily="34" charset="-34"/>
              </a:rPr>
              <a:t>&gt;คำสั่งยิง)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 Box 1046"/>
          <p:cNvSpPr txBox="1">
            <a:spLocks noChangeArrowheads="1"/>
          </p:cNvSpPr>
          <p:nvPr/>
        </p:nvSpPr>
        <p:spPr bwMode="auto">
          <a:xfrm>
            <a:off x="2895600" y="114300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สย.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(ตั้งหลักฐานยิง,ทำการยิง)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การอ่านตัวเลข 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หลักหน่วย,หลักสิบ,เลขมีจุดทศนิยม,ไม่เต็มร้อย,ไม่เต็มพัน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อ่านที่ละตัว 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เลขหลักร้อย เต็มร้อย,หลักพัน เต็มพัน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อ่านเป็นร้อยเป็นพัน </a:t>
            </a:r>
            <a:endParaRPr lang="th-TH" sz="36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5" name="Picture 2" descr="รร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683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Fire Commands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Fire Commands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r>
              <a:rPr lang="th-TH" sz="3600" b="1" u="sng" dirty="0" smtClean="0">
                <a:effectLst/>
                <a:latin typeface="TH SarabunPSK" pitchFamily="34" charset="-34"/>
                <a:cs typeface="TH SarabunPSK" pitchFamily="34" charset="-34"/>
              </a:rPr>
              <a:t>ตัวอย่างการอ่านตัวเลข</a:t>
            </a:r>
          </a:p>
          <a:p>
            <a:pPr>
              <a:spcBef>
                <a:spcPct val="5000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“0” 	อ่านว่า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ศูนย์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         	</a:t>
            </a:r>
            <a:r>
              <a:rPr lang="th-TH" sz="2800" b="1" dirty="0" smtClean="0">
                <a:latin typeface="Rockwell Extra Bold"/>
                <a:cs typeface="TH SarabunPSK" pitchFamily="34" charset="-34"/>
              </a:rPr>
              <a:t>•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“2800”     อ่านว่า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สองแปดร้อย</a:t>
            </a:r>
          </a:p>
          <a:p>
            <a:pPr>
              <a:spcBef>
                <a:spcPct val="5000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“1”  อ่านว่า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หนึ่ง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        	</a:t>
            </a:r>
            <a:r>
              <a:rPr lang="th-TH" sz="2800" b="1" dirty="0" smtClean="0">
                <a:latin typeface="Rockwell Extra Bold"/>
                <a:cs typeface="TH SarabunPSK" pitchFamily="34" charset="-34"/>
              </a:rPr>
              <a:t>•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“10,000”  อ่านว่า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หนึ่งศูนย์พัน</a:t>
            </a:r>
          </a:p>
          <a:p>
            <a:pPr>
              <a:spcBef>
                <a:spcPct val="5000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“44” อ่านว่า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สี่สี่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b="1" dirty="0" smtClean="0">
                <a:latin typeface="Rockwell Extra Bold"/>
                <a:cs typeface="TH SarabunPSK" pitchFamily="34" charset="-34"/>
              </a:rPr>
              <a:t>•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“16,000”  อ่านว่า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หนึ่งหกพัน</a:t>
            </a:r>
          </a:p>
          <a:p>
            <a:pPr>
              <a:spcBef>
                <a:spcPct val="5000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“80”  อ่านว่า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แปดศูนย์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           </a:t>
            </a:r>
            <a:r>
              <a:rPr lang="th-TH" sz="2800" b="1" dirty="0" smtClean="0">
                <a:latin typeface="Rockwell Extra Bold"/>
                <a:cs typeface="TH SarabunPSK" pitchFamily="34" charset="-34"/>
              </a:rPr>
              <a:t>•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“24,300”  อ่านว่า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สองสี่สามร้อย</a:t>
            </a:r>
          </a:p>
          <a:p>
            <a:pPr>
              <a:spcBef>
                <a:spcPct val="5000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“136” อ่านว่า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หนึ่งสามหก        </a:t>
            </a:r>
            <a:r>
              <a:rPr lang="th-TH" sz="2800" b="1" dirty="0" smtClean="0">
                <a:latin typeface="Rockwell Extra Bold"/>
                <a:cs typeface="TH SarabunPSK" pitchFamily="34" charset="-34"/>
              </a:rPr>
              <a:t>•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“100.7”อ่านว่า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หนึ่งศูนย์ศูนย์จุดเจ็ด</a:t>
            </a:r>
          </a:p>
          <a:p>
            <a:pPr>
              <a:spcBef>
                <a:spcPct val="5000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“3200” อ่านว่า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สามสองร้อย     </a:t>
            </a:r>
            <a:r>
              <a:rPr lang="th-TH" sz="2800" b="1" dirty="0" smtClean="0">
                <a:latin typeface="Rockwell Extra Bold"/>
                <a:cs typeface="TH SarabunPSK" pitchFamily="34" charset="-34"/>
              </a:rPr>
              <a:t>•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“1,478”    อ่านว่า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หนึ่งสี่เจ็ดแปด   </a:t>
            </a:r>
            <a:endParaRPr lang="th-TH" sz="28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" name="Picture 2" descr="ร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90600" cy="104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Fire Commands</a:t>
            </a:r>
            <a:endParaRPr lang="th-TH" dirty="0">
              <a:latin typeface="+mn-lt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ลำดับองค์ประกอบ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 คำสั่งเตือน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. ปืนที่จะปฏิบัติตามคำสั่ง/ป.ที่จะยิง/วิธียิง 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คำแนะนำพิเศษ 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4. กระสุน</a:t>
            </a:r>
            <a:r>
              <a:rPr lang="th-TH" sz="2400" b="1" dirty="0" smtClean="0">
                <a:solidFill>
                  <a:srgbClr val="FFFF00"/>
                </a:solidFill>
                <a:latin typeface="TH Kodchasal" pitchFamily="2" charset="-34"/>
                <a:cs typeface="TH Kodchasal" pitchFamily="2" charset="-34"/>
              </a:rPr>
              <a:t>	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5. งวดงานกระสุน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. ส่วนบรรจุ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ชนวน/เวลาชนวน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. มุมทิศ 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. มุมยิง   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10. วิธียิงในการยิงหาผล</a:t>
            </a:r>
          </a:p>
          <a:p>
            <a:pPr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   </a:t>
            </a:r>
          </a:p>
          <a:p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800" u="sng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ร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90600" cy="104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วงเล็บปีกกาขวา 5"/>
          <p:cNvSpPr/>
          <p:nvPr/>
        </p:nvSpPr>
        <p:spPr>
          <a:xfrm>
            <a:off x="4191000" y="1676400"/>
            <a:ext cx="533400" cy="4038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 Box 1046"/>
          <p:cNvSpPr txBox="1">
            <a:spLocks noChangeArrowheads="1"/>
          </p:cNvSpPr>
          <p:nvPr/>
        </p:nvSpPr>
        <p:spPr bwMode="auto">
          <a:xfrm>
            <a:off x="4800600" y="3404286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องค์ประกอบคำสั่งยิง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02" name="Group 122"/>
          <p:cNvGraphicFramePr>
            <a:graphicFrameLocks noGrp="1"/>
          </p:cNvGraphicFramePr>
          <p:nvPr>
            <p:ph sz="half" idx="2"/>
          </p:nvPr>
        </p:nvGraphicFramePr>
        <p:xfrm>
          <a:off x="34925" y="0"/>
          <a:ext cx="9074150" cy="6981825"/>
        </p:xfrm>
        <a:graphic>
          <a:graphicData uri="http://schemas.openxmlformats.org/drawingml/2006/table">
            <a:tbl>
              <a:tblPr/>
              <a:tblGrid>
                <a:gridCol w="3927475"/>
                <a:gridCol w="2554288"/>
                <a:gridCol w="2592387"/>
              </a:tblGrid>
              <a:tr h="5203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ลำดับและองค์ประกอบ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คำสั่งยิงเริ่มแรก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คำสั่งยิงขั้นต่อไป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5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คำสั่งเตือน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สั่งเสมอ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ไม่ต้อง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61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ปืนที่จะปฏิบัติตามคำสั่ง/ปืนที่จะยิง /วิธียิง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สั่งเมื่อใช้ / สั่งเมื่อต่างจากมาตรฐาน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สั่งเมื่อเปลี่ยน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15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คำแนะนำพิเศษ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 อย่าบรรจุ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ข. ตามคำสั่งข้าพเจ้าหรือเป็นหมู่ตาม -คำสั่งข้าพเจ้า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ค. มุมใหญ่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ง. ใช้เครื่องตั้งมุมยิงประณีต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จ. มุมภาค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ฉ. ตัวแก้พิเศษ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ช. การยิงเป็นเขต,การยิงกวาด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สั่งเมื่อใช้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สั่งเมื่อเปลี่ยน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251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กระสุน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สั่งเมื่อต่างจากมาตรฐาน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สั่งเมื่อเปลี่ยน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5" name="Group 117"/>
          <p:cNvGraphicFramePr>
            <a:graphicFrameLocks/>
          </p:cNvGraphicFramePr>
          <p:nvPr/>
        </p:nvGraphicFramePr>
        <p:xfrm>
          <a:off x="0" y="1268413"/>
          <a:ext cx="9144000" cy="4725986"/>
        </p:xfrm>
        <a:graphic>
          <a:graphicData uri="http://schemas.openxmlformats.org/drawingml/2006/table">
            <a:tbl>
              <a:tblPr/>
              <a:tblGrid>
                <a:gridCol w="3775075"/>
                <a:gridCol w="2755900"/>
                <a:gridCol w="2613025"/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ลำดับและองค์ประกอบ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คำสั่งยิงเริ่มแรก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คำสั่งยิงขั้นต่อไป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3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 งวดงานกระสุน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สั่งเมื่อต่างจากมาตรฐาน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สั่งเมื่อเปลี่ยน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064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 ส่วนบรรจุ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สั่งเสมอ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สั่งเมื่อเปลี่ยน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3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 ชนวน / เวลาชนวน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สั่งเมื่อต่างจากมาตรฐาน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สั่งเมื่อเปลี่ยน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7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8. มุมทิศ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สั่งเสมอ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สั่งเมื่อเปลี่ยน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7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9. มุมยิง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สั่งเสมอ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สั่งเสมอ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7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 วิธีในการยิงหาผล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สั่งเมื่อใช้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สั่งเมื่อเปลี่ยน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ร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90600" cy="104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0" y="198438"/>
            <a:ext cx="9144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Fire Commands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ร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90600" cy="104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ชื่อเรื่อง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Fire Commands</a:t>
            </a:r>
            <a:endParaRPr lang="th-TH" dirty="0"/>
          </a:p>
        </p:txBody>
      </p:sp>
      <p:sp>
        <p:nvSpPr>
          <p:cNvPr id="38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86400"/>
          </a:xfrm>
        </p:spPr>
        <p:txBody>
          <a:bodyPr/>
          <a:lstStyle/>
          <a:p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ลำดับองค์ประกอบ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 คำสั่งเตือน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24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“ ภารกิจยิง”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. ปืนที่จะปฏิบัติตามคำสั่ง/ป.ที่จะยิง/วิธียิง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ปย.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“กองร้อยปรับการยิง” “หมู่ 3 ปรับการยิง”/</a:t>
            </a:r>
            <a:r>
              <a:rPr lang="th-TH" sz="2400" b="1" dirty="0" smtClean="0">
                <a:solidFill>
                  <a:srgbClr val="FFFF99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“หมู่ 3……นัด ”/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ยผ.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 กองร้อย……นัด ”</a:t>
            </a:r>
            <a:endParaRPr lang="th-TH" sz="24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คำแนะนำพิเศษ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อย่าบรรจุ(</a:t>
            </a:r>
            <a:r>
              <a:rPr lang="th-TH" sz="2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ยบจ.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“หมู่..พร้อม”“ยกเลิกอย่าบรรจุ..มุมยิง”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 smtClean="0">
                <a:solidFill>
                  <a:srgbClr val="FFFF00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ตามคำสั่งข้าพเจ้า(</a:t>
            </a:r>
            <a:r>
              <a:rPr lang="th-TH" sz="2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ตคจ.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4. กระสุน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 </a:t>
            </a: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กำหนดมาตรฐานไว้ได้ </a:t>
            </a:r>
            <a:r>
              <a:rPr lang="en-US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: สั่งเมื่อแตกต่างจากมาตรฐาน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solidFill>
                  <a:srgbClr val="FFFF99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 </a:t>
            </a:r>
            <a:r>
              <a:rPr lang="th-TH" sz="2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กส.คข.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” “ </a:t>
            </a:r>
            <a:r>
              <a:rPr lang="th-TH" sz="2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กส.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สส.”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5. งวดงานกระสุน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: 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กระสุนกึ่งรวม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 งวด ก.”</a:t>
            </a:r>
            <a:r>
              <a:rPr lang="th-TH" sz="2400" b="1" dirty="0" smtClean="0">
                <a:solidFill>
                  <a:srgbClr val="FFFF00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กระสุนแยกบรรจุ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 งวด </a:t>
            </a:r>
            <a:r>
              <a:rPr lang="th-TH" sz="2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กข.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endParaRPr lang="th-TH" sz="24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. ส่วนบรรจุ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 </a:t>
            </a:r>
            <a:r>
              <a:rPr lang="th-TH" sz="2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บจ.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 ” /  “ </a:t>
            </a:r>
            <a:r>
              <a:rPr lang="th-TH" sz="2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บจ.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 ”</a:t>
            </a:r>
            <a:endParaRPr lang="th-TH" sz="24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ชนวน/เวลาชนวน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ยิงชนวนเวลา/ชนวนวีที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ต้องบอกเวลาชนวน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“ ชนวนเวลา ,เวลาชนวน 19.8 ” </a:t>
            </a:r>
            <a:endParaRPr lang="th-TH" sz="2400" dirty="0" smtClean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. มุมทิศ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การสั่งมุมทิศใช้เลข 4 ตัว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:     </a:t>
            </a:r>
            <a:r>
              <a:rPr lang="th-TH" sz="2400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“ มุมทิศ   2815 ” </a:t>
            </a:r>
            <a:endParaRPr lang="th-TH" sz="2400" dirty="0" smtClean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. มุมยิง </a:t>
            </a:r>
            <a:r>
              <a:rPr lang="th-TH" sz="2400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ต้องสั่งเสมอ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“ มุมยิง…” สามารถบรรจุกระสุนยิงได้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เว้น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ยบจ.,รปจ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.)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10. วิธียิงในการยิงหาผล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ระบุจำนวนนัด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กระสุน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ชนวนในการยิงหาผล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i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“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นัด ในการยิงหาผล”</a:t>
            </a:r>
            <a:endParaRPr lang="en-US" sz="2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400" b="1" dirty="0" smtClean="0">
              <a:solidFill>
                <a:srgbClr val="FFFF00"/>
              </a:solidFill>
              <a:latin typeface="TH Kodchasal" pitchFamily="2" charset="-34"/>
              <a:cs typeface="TH Kodchasal" pitchFamily="2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   </a:t>
            </a:r>
          </a:p>
          <a:p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800" u="sng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414</Words>
  <Application>Microsoft Office PowerPoint</Application>
  <PresentationFormat>นำเสนอทางหน้าจอ (4:3)</PresentationFormat>
  <Paragraphs>121</Paragraphs>
  <Slides>11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Office Theme</vt:lpstr>
      <vt:lpstr>•  FIRE COMMANDS</vt:lpstr>
      <vt:lpstr>คำสั่งยิง(Fire Commands)</vt:lpstr>
      <vt:lpstr>Fire Commands</vt:lpstr>
      <vt:lpstr>Fire Commands</vt:lpstr>
      <vt:lpstr>Fire Commands</vt:lpstr>
      <vt:lpstr>Fire Commands</vt:lpstr>
      <vt:lpstr>งานนำเสนอ PowerPoint</vt:lpstr>
      <vt:lpstr>งานนำเสนอ PowerPoint</vt:lpstr>
      <vt:lpstr>Fire Commands</vt:lpstr>
      <vt:lpstr>Fire Commands</vt:lpstr>
      <vt:lpstr>งานนำเสนอ PowerPoint</vt:lpstr>
    </vt:vector>
  </TitlesOfParts>
  <Company>United States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ADCCC Update</dc:title>
  <dc:creator>juan.rodriguez23</dc:creator>
  <cp:lastModifiedBy>Windows User</cp:lastModifiedBy>
  <cp:revision>150</cp:revision>
  <dcterms:created xsi:type="dcterms:W3CDTF">2012-10-12T14:09:40Z</dcterms:created>
  <dcterms:modified xsi:type="dcterms:W3CDTF">2017-11-21T07:36:45Z</dcterms:modified>
</cp:coreProperties>
</file>